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97" r:id="rId11"/>
    <p:sldId id="265" r:id="rId12"/>
    <p:sldId id="266" r:id="rId13"/>
    <p:sldId id="267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9" r:id="rId4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1368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media/image1.jpeg>
</file>

<file path=ppt/media/image2.gif>
</file>

<file path=ppt/media/image3.jpg>
</file>

<file path=ppt/media/image38.gif>
</file>

<file path=ppt/media/image39.jpg>
</file>

<file path=ppt/media/image4.png>
</file>

<file path=ppt/media/image5.jpg>
</file>

<file path=ppt/media/image85.png>
</file>

<file path=ppt/media/image92.png>
</file>

<file path=ppt/media/image94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54AB02A5-4FE5-49D9-9E24-09F23B90C450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294C92D-0306-4E69-9CD3-20855E849650}" type="slidenum">
              <a:rPr kumimoji="0" lang="en-US" smtClean="0"/>
              <a:t>‹#›</a:t>
            </a:fld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9" name="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 algn="r" eaLnBrk="1" latinLnBrk="0" hangingPunct="1"/>
            <a:fld id="{54AB02A5-4FE5-49D9-9E24-09F23B90C450}" type="datetimeFigureOut">
              <a:rPr lang="en-US" smtClean="0"/>
              <a:t>6/24/16</a:t>
            </a:fld>
            <a:endParaRPr lang="en-US" sz="1200">
              <a:solidFill>
                <a:schemeClr val="bg2">
                  <a:shade val="50000"/>
                </a:schemeClr>
              </a:solidFill>
            </a:endParaRP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 algn="ctr" eaLnBrk="1" latinLnBrk="0" hangingPunct="1"/>
            <a:fld id="{6294C92D-0306-4E69-9CD3-20855E849650}" type="slidenum">
              <a:rPr kumimoji="0" lang="en-US" smtClean="0"/>
              <a:t>‹#›</a:t>
            </a:fld>
            <a:endParaRPr kumimoji="0" lang="en-US" sz="1200">
              <a:solidFill>
                <a:schemeClr val="bg2">
                  <a:shade val="50000"/>
                </a:schemeClr>
              </a:solidFill>
              <a:effectLst/>
            </a:endParaRPr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5" Type="http://schemas.openxmlformats.org/officeDocument/2006/relationships/image" Target="../media/image9.emf"/><Relationship Id="rId6" Type="http://schemas.openxmlformats.org/officeDocument/2006/relationships/image" Target="../media/image10.emf"/><Relationship Id="rId7" Type="http://schemas.openxmlformats.org/officeDocument/2006/relationships/image" Target="../media/image11.emf"/><Relationship Id="rId8" Type="http://schemas.openxmlformats.org/officeDocument/2006/relationships/image" Target="../media/image12.emf"/><Relationship Id="rId9" Type="http://schemas.openxmlformats.org/officeDocument/2006/relationships/image" Target="../media/image13.emf"/><Relationship Id="rId10" Type="http://schemas.openxmlformats.org/officeDocument/2006/relationships/image" Target="../media/image14.emf"/><Relationship Id="rId11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6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6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gif"/><Relationship Id="rId4" Type="http://schemas.openxmlformats.org/officeDocument/2006/relationships/image" Target="../media/image39.jpg"/><Relationship Id="rId5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4" Type="http://schemas.openxmlformats.org/officeDocument/2006/relationships/image" Target="../media/image43.emf"/><Relationship Id="rId5" Type="http://schemas.openxmlformats.org/officeDocument/2006/relationships/image" Target="../media/image44.emf"/><Relationship Id="rId6" Type="http://schemas.openxmlformats.org/officeDocument/2006/relationships/image" Target="../media/image45.emf"/><Relationship Id="rId7" Type="http://schemas.openxmlformats.org/officeDocument/2006/relationships/image" Target="../media/image46.emf"/><Relationship Id="rId8" Type="http://schemas.openxmlformats.org/officeDocument/2006/relationships/image" Target="../media/image4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4" Type="http://schemas.openxmlformats.org/officeDocument/2006/relationships/image" Target="../media/image41.emf"/><Relationship Id="rId5" Type="http://schemas.openxmlformats.org/officeDocument/2006/relationships/image" Target="../media/image42.emf"/><Relationship Id="rId6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4" Type="http://schemas.openxmlformats.org/officeDocument/2006/relationships/image" Target="../media/image51.emf"/><Relationship Id="rId5" Type="http://schemas.openxmlformats.org/officeDocument/2006/relationships/image" Target="../media/image52.emf"/><Relationship Id="rId6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9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4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59.emf"/><Relationship Id="rId8" Type="http://schemas.openxmlformats.org/officeDocument/2006/relationships/image" Target="../media/image6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4" Type="http://schemas.openxmlformats.org/officeDocument/2006/relationships/image" Target="../media/image56.emf"/><Relationship Id="rId5" Type="http://schemas.openxmlformats.org/officeDocument/2006/relationships/image" Target="../media/image57.emf"/><Relationship Id="rId6" Type="http://schemas.openxmlformats.org/officeDocument/2006/relationships/image" Target="../media/image58.emf"/><Relationship Id="rId7" Type="http://schemas.openxmlformats.org/officeDocument/2006/relationships/image" Target="../media/image61.emf"/><Relationship Id="rId8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4" Type="http://schemas.openxmlformats.org/officeDocument/2006/relationships/image" Target="../media/image6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7.emf"/><Relationship Id="rId3" Type="http://schemas.openxmlformats.org/officeDocument/2006/relationships/image" Target="../media/image6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9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Relationship Id="rId3" Type="http://schemas.openxmlformats.org/officeDocument/2006/relationships/image" Target="../media/image7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74.emf"/><Relationship Id="rId5" Type="http://schemas.openxmlformats.org/officeDocument/2006/relationships/image" Target="../media/image75.emf"/><Relationship Id="rId6" Type="http://schemas.openxmlformats.org/officeDocument/2006/relationships/image" Target="../media/image76.emf"/><Relationship Id="rId7" Type="http://schemas.openxmlformats.org/officeDocument/2006/relationships/image" Target="../media/image77.emf"/><Relationship Id="rId8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emf"/><Relationship Id="rId4" Type="http://schemas.openxmlformats.org/officeDocument/2006/relationships/image" Target="../media/image81.emf"/><Relationship Id="rId5" Type="http://schemas.openxmlformats.org/officeDocument/2006/relationships/image" Target="../media/image8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4" Type="http://schemas.openxmlformats.org/officeDocument/2006/relationships/image" Target="../media/image83.emf"/><Relationship Id="rId5" Type="http://schemas.openxmlformats.org/officeDocument/2006/relationships/image" Target="../media/image8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2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4" Type="http://schemas.openxmlformats.org/officeDocument/2006/relationships/image" Target="../media/image87.emf"/><Relationship Id="rId5" Type="http://schemas.openxmlformats.org/officeDocument/2006/relationships/image" Target="../media/image88.emf"/><Relationship Id="rId6" Type="http://schemas.openxmlformats.org/officeDocument/2006/relationships/image" Target="../media/image89.emf"/><Relationship Id="rId7" Type="http://schemas.openxmlformats.org/officeDocument/2006/relationships/image" Target="../media/image90.emf"/><Relationship Id="rId8" Type="http://schemas.openxmlformats.org/officeDocument/2006/relationships/image" Target="../media/image9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2.png"/><Relationship Id="rId3" Type="http://schemas.openxmlformats.org/officeDocument/2006/relationships/image" Target="../media/image9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4.gi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32560" y="8747"/>
            <a:ext cx="7406640" cy="1472184"/>
          </a:xfrm>
        </p:spPr>
        <p:txBody>
          <a:bodyPr/>
          <a:lstStyle/>
          <a:p>
            <a:r>
              <a:rPr lang="en-US" dirty="0" smtClean="0"/>
              <a:t>Physics 2A</a:t>
            </a:r>
            <a:br>
              <a:rPr lang="en-US" dirty="0" smtClean="0"/>
            </a:br>
            <a:r>
              <a:rPr lang="en-US" sz="2400" dirty="0" smtClean="0"/>
              <a:t>Instructor:  Alex Meill</a:t>
            </a:r>
            <a:endParaRPr lang="en-US" sz="2400" dirty="0"/>
          </a:p>
        </p:txBody>
      </p:sp>
      <p:pic>
        <p:nvPicPr>
          <p:cNvPr id="4" name="Picture 3" descr="ImprobableEquatorialAdder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205" y="1749018"/>
            <a:ext cx="8312727" cy="4629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54507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Lecture: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Defining the basics</a:t>
            </a:r>
          </a:p>
          <a:p>
            <a:pPr lvl="1"/>
            <a:r>
              <a:rPr lang="en-US" dirty="0" smtClean="0"/>
              <a:t>Units</a:t>
            </a:r>
          </a:p>
          <a:p>
            <a:pPr lvl="1"/>
            <a:r>
              <a:rPr lang="en-US" dirty="0" smtClean="0"/>
              <a:t>Vectors</a:t>
            </a:r>
          </a:p>
          <a:p>
            <a:r>
              <a:rPr lang="en-US" dirty="0" smtClean="0"/>
              <a:t>Vector algebra</a:t>
            </a:r>
          </a:p>
          <a:p>
            <a:pPr lvl="1"/>
            <a:r>
              <a:rPr lang="en-US" dirty="0" smtClean="0"/>
              <a:t>Addition and subtraction</a:t>
            </a:r>
          </a:p>
          <a:p>
            <a:pPr lvl="1"/>
            <a:r>
              <a:rPr lang="en-US" dirty="0" smtClean="0"/>
              <a:t>Dot product</a:t>
            </a:r>
          </a:p>
          <a:p>
            <a:pPr lvl="1"/>
            <a:r>
              <a:rPr lang="en-US" dirty="0" smtClean="0"/>
              <a:t>Cross product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240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5409568"/>
            <a:ext cx="7498080" cy="838831"/>
          </a:xfrm>
        </p:spPr>
        <p:txBody>
          <a:bodyPr/>
          <a:lstStyle/>
          <a:p>
            <a:r>
              <a:rPr lang="en-US" dirty="0" smtClean="0"/>
              <a:t>Only countries not to adopt SI units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do these 3 countries have in common?</a:t>
            </a:r>
            <a:endParaRPr lang="en-US" dirty="0"/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9350" y="1631842"/>
            <a:ext cx="6553200" cy="2884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Line 6"/>
          <p:cNvSpPr>
            <a:spLocks noChangeShapeType="1"/>
          </p:cNvSpPr>
          <p:nvPr/>
        </p:nvSpPr>
        <p:spPr bwMode="auto">
          <a:xfrm flipV="1">
            <a:off x="3422430" y="3247720"/>
            <a:ext cx="685800" cy="16002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H="1">
            <a:off x="6241830" y="2333320"/>
            <a:ext cx="1905000" cy="533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1060230" y="2638120"/>
            <a:ext cx="990600" cy="914400"/>
          </a:xfrm>
          <a:prstGeom prst="line">
            <a:avLst/>
          </a:prstGeom>
          <a:noFill/>
          <a:ln w="9525">
            <a:solidFill>
              <a:srgbClr val="FF000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9" name="Text Box 9"/>
          <p:cNvSpPr txBox="1">
            <a:spLocks noChangeArrowheads="1"/>
          </p:cNvSpPr>
          <p:nvPr/>
        </p:nvSpPr>
        <p:spPr bwMode="auto">
          <a:xfrm>
            <a:off x="450630" y="3400120"/>
            <a:ext cx="608013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sz="2400" b="1" dirty="0">
                <a:solidFill>
                  <a:srgbClr val="FF0000"/>
                </a:solidFill>
              </a:rPr>
              <a:t>US</a:t>
            </a:r>
          </a:p>
        </p:txBody>
      </p:sp>
      <p:sp>
        <p:nvSpPr>
          <p:cNvPr id="10" name="Text Box 10"/>
          <p:cNvSpPr txBox="1">
            <a:spLocks noChangeArrowheads="1"/>
          </p:cNvSpPr>
          <p:nvPr/>
        </p:nvSpPr>
        <p:spPr bwMode="auto">
          <a:xfrm>
            <a:off x="2787430" y="4736795"/>
            <a:ext cx="1182688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sz="2400" b="1">
                <a:solidFill>
                  <a:srgbClr val="FF0000"/>
                </a:solidFill>
              </a:rPr>
              <a:t>Liberia</a:t>
            </a:r>
          </a:p>
        </p:txBody>
      </p:sp>
      <p:sp>
        <p:nvSpPr>
          <p:cNvPr id="11" name="Text Box 11"/>
          <p:cNvSpPr txBox="1">
            <a:spLocks noChangeArrowheads="1"/>
          </p:cNvSpPr>
          <p:nvPr/>
        </p:nvSpPr>
        <p:spPr bwMode="auto">
          <a:xfrm>
            <a:off x="7308630" y="1952320"/>
            <a:ext cx="1524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32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>
              <a:defRPr sz="28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eaLnBrk="0" hangingPunct="0">
              <a:defRPr sz="2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r>
              <a:rPr lang="en-US" sz="2400" b="1">
                <a:solidFill>
                  <a:srgbClr val="FF0000"/>
                </a:solidFill>
              </a:rPr>
              <a:t>Myanmar</a:t>
            </a:r>
          </a:p>
        </p:txBody>
      </p:sp>
    </p:spTree>
    <p:extLst>
      <p:ext uri="{BB962C8B-B14F-4D97-AF65-F5344CB8AC3E}">
        <p14:creationId xmlns:p14="http://schemas.microsoft.com/office/powerpoint/2010/main" val="10753257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 Units</a:t>
            </a:r>
            <a:endParaRPr lang="en-US" dirty="0"/>
          </a:p>
        </p:txBody>
      </p:sp>
      <p:pic>
        <p:nvPicPr>
          <p:cNvPr id="4" name="Picture 3" descr="AP6899ca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069" y="1175993"/>
            <a:ext cx="7834183" cy="56518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99051" y="5409567"/>
            <a:ext cx="4311359" cy="1662071"/>
          </a:xfrm>
          <a:prstGeom prst="rect">
            <a:avLst/>
          </a:prstGeo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01431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Complicated Conversions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Convert                  to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0827" y="1298712"/>
            <a:ext cx="1658347" cy="839669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3835" y="1292799"/>
            <a:ext cx="797686" cy="839669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5915" y="2485985"/>
            <a:ext cx="1658347" cy="839669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705" y="2785265"/>
            <a:ext cx="409339" cy="262396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704" y="2633202"/>
            <a:ext cx="1238513" cy="76619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1704" y="2549235"/>
            <a:ext cx="1238513" cy="850165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820" y="2485985"/>
            <a:ext cx="2854876" cy="839669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8304" y="3911741"/>
            <a:ext cx="1245941" cy="630855"/>
          </a:xfrm>
          <a:prstGeom prst="rect">
            <a:avLst/>
          </a:prstGeom>
        </p:spPr>
      </p:pic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159" y="3955432"/>
            <a:ext cx="930514" cy="638741"/>
          </a:xfrm>
          <a:prstGeom prst="rect">
            <a:avLst/>
          </a:prstGeom>
        </p:spPr>
      </p:pic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539" y="3836599"/>
            <a:ext cx="1711197" cy="749141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4191" y="3842980"/>
            <a:ext cx="1482512" cy="749141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812" y="3874056"/>
            <a:ext cx="1624455" cy="749141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V="1">
            <a:off x="2148955" y="3946498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3012749" y="4366771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1811044" y="3946498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4671176" y="4348755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1932965" y="4333075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V="1">
            <a:off x="6074255" y="3958781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011543" y="4301715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7673378" y="3958781"/>
            <a:ext cx="337911" cy="2274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25" name="Picture 24" descr="latex-image-1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8320" y="5232400"/>
            <a:ext cx="3683000" cy="1016000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316768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“vector” is a quantity with both a magnitude and direction.</a:t>
            </a:r>
          </a:p>
          <a:p>
            <a:pPr lvl="1"/>
            <a:r>
              <a:rPr lang="en-US" dirty="0" smtClean="0"/>
              <a:t>As opposed to a “scalar”, which just has magnitude.</a:t>
            </a:r>
            <a:endParaRPr lang="en-US" dirty="0"/>
          </a:p>
        </p:txBody>
      </p:sp>
      <p:pic>
        <p:nvPicPr>
          <p:cNvPr id="4" name="Picture 3" descr="axi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4262" y="3248262"/>
            <a:ext cx="3353945" cy="3353945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V="1">
            <a:off x="4548400" y="3620990"/>
            <a:ext cx="875352" cy="13042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342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are vectors and which are scalars?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0285" y="2166469"/>
            <a:ext cx="7221010" cy="4800600"/>
          </a:xfrm>
        </p:spPr>
        <p:txBody>
          <a:bodyPr/>
          <a:lstStyle/>
          <a:p>
            <a:r>
              <a:rPr lang="en-US" dirty="0" smtClean="0"/>
              <a:t>Temperature</a:t>
            </a:r>
          </a:p>
          <a:p>
            <a:r>
              <a:rPr lang="en-US" dirty="0" smtClean="0"/>
              <a:t>Acidity (</a:t>
            </a:r>
            <a:r>
              <a:rPr lang="en-US" dirty="0" err="1" smtClean="0"/>
              <a:t>ph</a:t>
            </a:r>
            <a:r>
              <a:rPr lang="en-US" dirty="0" smtClean="0"/>
              <a:t>)</a:t>
            </a:r>
          </a:p>
          <a:p>
            <a:r>
              <a:rPr lang="en-US" dirty="0" smtClean="0"/>
              <a:t>River current</a:t>
            </a:r>
          </a:p>
          <a:p>
            <a:r>
              <a:rPr lang="en-US" dirty="0" smtClean="0"/>
              <a:t>Weight</a:t>
            </a:r>
          </a:p>
          <a:p>
            <a:r>
              <a:rPr lang="en-US" dirty="0" smtClean="0"/>
              <a:t>“Moving West at 50mph”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3972" y="2301050"/>
            <a:ext cx="290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4351" y="3385532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98338" y="3966828"/>
            <a:ext cx="290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S</a:t>
            </a:r>
            <a:endParaRPr lang="en-US" dirty="0">
              <a:solidFill>
                <a:srgbClr val="0000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98338" y="4496772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V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283972" y="2880691"/>
            <a:ext cx="290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S</a:t>
            </a:r>
            <a:endParaRPr lang="en-US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360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Addition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Vectors add head to tail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V="1">
            <a:off x="2003184" y="2683276"/>
            <a:ext cx="1091020" cy="15384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H="1" flipV="1">
            <a:off x="4006056" y="3291483"/>
            <a:ext cx="1609702" cy="35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V="1">
            <a:off x="2915036" y="4892851"/>
            <a:ext cx="1091020" cy="15384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2396354" y="4874962"/>
            <a:ext cx="1609702" cy="35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2396354" y="4874962"/>
            <a:ext cx="518682" cy="15562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6939819" y="2736940"/>
            <a:ext cx="518682" cy="15562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667" y="2279273"/>
            <a:ext cx="254000" cy="342900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233" y="2204235"/>
            <a:ext cx="228600" cy="4572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3536" y="2131519"/>
            <a:ext cx="1028700" cy="4953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3273059" y="3023162"/>
            <a:ext cx="42431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+</a:t>
            </a:r>
            <a:endParaRPr lang="en-US" sz="3200" dirty="0"/>
          </a:p>
        </p:txBody>
      </p:sp>
      <p:sp>
        <p:nvSpPr>
          <p:cNvPr id="17" name="TextBox 16"/>
          <p:cNvSpPr txBox="1"/>
          <p:nvPr/>
        </p:nvSpPr>
        <p:spPr>
          <a:xfrm>
            <a:off x="6081096" y="3023164"/>
            <a:ext cx="42431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=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5459421" y="6355728"/>
            <a:ext cx="1609702" cy="35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5472367" y="4853095"/>
            <a:ext cx="1091020" cy="153841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 flipV="1">
            <a:off x="6563387" y="4835206"/>
            <a:ext cx="518682" cy="15562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4427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is the right addition? (</a:t>
            </a:r>
            <a:r>
              <a:rPr lang="en-US" dirty="0" smtClean="0">
                <a:solidFill>
                  <a:srgbClr val="FF0000"/>
                </a:solidFill>
              </a:rPr>
              <a:t>clicker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273" y="1737992"/>
            <a:ext cx="3200400" cy="4953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8608" y="2061842"/>
            <a:ext cx="254000" cy="3429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199" y="3456437"/>
            <a:ext cx="228600" cy="4572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13" y="4837328"/>
            <a:ext cx="254000" cy="3429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5269" y="6072099"/>
            <a:ext cx="330200" cy="457200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2271468" y="2233292"/>
            <a:ext cx="76907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2164152" y="3023155"/>
            <a:ext cx="1234104" cy="15026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414553" y="4837328"/>
            <a:ext cx="375597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2575527" y="5706428"/>
            <a:ext cx="0" cy="96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874379" y="3034335"/>
            <a:ext cx="769079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5625572" y="3054993"/>
            <a:ext cx="1234104" cy="15026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6484079" y="4557626"/>
            <a:ext cx="375597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6529373" y="3934547"/>
            <a:ext cx="0" cy="96597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4874379" y="3034335"/>
            <a:ext cx="1654994" cy="9002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7639758" y="3021958"/>
            <a:ext cx="435813" cy="175426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5375981" y="5760088"/>
            <a:ext cx="615683" cy="33457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6931146" y="5926097"/>
            <a:ext cx="2002542" cy="1460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490882" y="2575944"/>
            <a:ext cx="41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683540" y="2579454"/>
            <a:ext cx="389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5456976" y="5180228"/>
            <a:ext cx="422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7639758" y="5205554"/>
            <a:ext cx="43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230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Scaling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Multiplying vectors by a scalar changes their size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737" y="4264901"/>
            <a:ext cx="469900" cy="3429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408" y="3094709"/>
            <a:ext cx="254000" cy="3429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3559229" y="3184149"/>
            <a:ext cx="572338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7517150" y="4490701"/>
            <a:ext cx="572338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6944812" y="4147801"/>
            <a:ext cx="572338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3282378" y="4120624"/>
            <a:ext cx="1144676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2" name="Picture 11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3597" y="5391871"/>
            <a:ext cx="584200" cy="342900"/>
          </a:xfrm>
          <a:prstGeom prst="rect">
            <a:avLst/>
          </a:prstGeom>
        </p:spPr>
      </p:pic>
      <p:cxnSp>
        <p:nvCxnSpPr>
          <p:cNvPr id="14" name="Straight Arrow Connector 13"/>
          <p:cNvCxnSpPr/>
          <p:nvPr/>
        </p:nvCxnSpPr>
        <p:spPr>
          <a:xfrm>
            <a:off x="3559229" y="5391871"/>
            <a:ext cx="572338" cy="3429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8184" y="3416689"/>
            <a:ext cx="2120900" cy="3683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 flipV="1">
            <a:off x="5607505" y="4155011"/>
            <a:ext cx="1144676" cy="685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581889" y="4132251"/>
            <a:ext cx="4542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=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595095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Subtraction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pPr marL="82296" indent="0">
              <a:buNone/>
            </a:pPr>
            <a:endParaRPr lang="en-US" dirty="0" smtClean="0"/>
          </a:p>
          <a:p>
            <a:pPr marL="82296" indent="0">
              <a:buNone/>
            </a:pPr>
            <a:endParaRPr lang="en-US" dirty="0" smtClean="0"/>
          </a:p>
          <a:p>
            <a:r>
              <a:rPr lang="en-US" dirty="0" smtClean="0"/>
              <a:t>Try flipping negative vectors first</a:t>
            </a:r>
          </a:p>
          <a:p>
            <a:endParaRPr lang="en-US" dirty="0" smtClean="0"/>
          </a:p>
          <a:p>
            <a:pPr marL="82296" indent="0">
              <a:buNone/>
            </a:pPr>
            <a:endParaRPr lang="en-US" dirty="0" smtClean="0"/>
          </a:p>
          <a:p>
            <a:r>
              <a:rPr lang="en-US" dirty="0" smtClean="0"/>
              <a:t>Then adding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8385" y="1616311"/>
            <a:ext cx="254000" cy="3429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2991" y="5384219"/>
            <a:ext cx="1803400" cy="838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0994" y="4381280"/>
            <a:ext cx="558800" cy="457200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6614" y="1589397"/>
            <a:ext cx="1663700" cy="457200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 flipH="1">
            <a:off x="2207546" y="2161903"/>
            <a:ext cx="1542270" cy="837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2378" y="1589397"/>
            <a:ext cx="228600" cy="457200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 flipH="1" flipV="1">
            <a:off x="4581435" y="2207257"/>
            <a:ext cx="445143" cy="80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388" y="3802922"/>
            <a:ext cx="228600" cy="45720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 flipH="1" flipV="1">
            <a:off x="7423845" y="4031522"/>
            <a:ext cx="445143" cy="80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7620405" y="4031522"/>
            <a:ext cx="445143" cy="80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>
            <a:off x="4263685" y="4381280"/>
            <a:ext cx="1542270" cy="8371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4263685" y="5192895"/>
            <a:ext cx="445143" cy="80695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H="1">
            <a:off x="4708828" y="4381280"/>
            <a:ext cx="1097127" cy="161857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1384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professor guy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Call me Alex, Professor, Professor Meill, or Professor Alex.</a:t>
            </a:r>
          </a:p>
          <a:p>
            <a:r>
              <a:rPr lang="en-US" dirty="0"/>
              <a:t> Email:  </a:t>
            </a:r>
            <a:r>
              <a:rPr lang="en-US" dirty="0" err="1"/>
              <a:t>ameill</a:t>
            </a:r>
            <a:r>
              <a:rPr lang="en-US" dirty="0" err="1" smtClean="0"/>
              <a:t>@ucsd.edu</a:t>
            </a:r>
            <a:endParaRPr lang="en-US" dirty="0"/>
          </a:p>
          <a:p>
            <a:pPr lvl="1"/>
            <a:r>
              <a:rPr lang="en-US" dirty="0"/>
              <a:t>Email Policy:  Email anytime, but check the syllabus first</a:t>
            </a:r>
            <a:r>
              <a:rPr lang="en-US" dirty="0" smtClean="0"/>
              <a:t>.</a:t>
            </a:r>
          </a:p>
          <a:p>
            <a:r>
              <a:rPr lang="en-US" dirty="0" smtClean="0"/>
              <a:t>Office Hours:  Mon 10-11:30</a:t>
            </a:r>
          </a:p>
          <a:p>
            <a:pPr lvl="1"/>
            <a:r>
              <a:rPr lang="en-US" dirty="0" smtClean="0"/>
              <a:t>Mayer 2681</a:t>
            </a:r>
            <a:endParaRPr lang="en-US" dirty="0"/>
          </a:p>
          <a:p>
            <a:r>
              <a:rPr lang="en-US" dirty="0"/>
              <a:t>My </a:t>
            </a:r>
            <a:r>
              <a:rPr lang="en-US" dirty="0" smtClean="0"/>
              <a:t>research</a:t>
            </a:r>
            <a:r>
              <a:rPr lang="en-US" dirty="0"/>
              <a:t>:  Quantum Information </a:t>
            </a:r>
            <a:r>
              <a:rPr lang="en-US" dirty="0" smtClean="0"/>
              <a:t>/Entanglement </a:t>
            </a:r>
            <a:r>
              <a:rPr lang="en-US" dirty="0"/>
              <a:t>Theory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7412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Combining everything (</a:t>
            </a:r>
            <a:r>
              <a:rPr lang="en-US" dirty="0" smtClean="0">
                <a:solidFill>
                  <a:srgbClr val="FF0000"/>
                </a:solidFill>
              </a:rPr>
              <a:t>clicker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3984" y="1531760"/>
            <a:ext cx="254000" cy="3429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8728" y="1462320"/>
            <a:ext cx="228600" cy="4572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783" y="1462918"/>
            <a:ext cx="1460500" cy="46990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7000699" y="1179222"/>
            <a:ext cx="15120" cy="967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8013760" y="1267616"/>
            <a:ext cx="635052" cy="6652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 flipV="1">
            <a:off x="4329716" y="4095012"/>
            <a:ext cx="635052" cy="6652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7136779" y="1179222"/>
            <a:ext cx="15120" cy="967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H="1">
            <a:off x="3694664" y="4397375"/>
            <a:ext cx="15120" cy="967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694664" y="3429810"/>
            <a:ext cx="635052" cy="6652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3710980" y="3429810"/>
            <a:ext cx="15120" cy="967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3676269" y="5349825"/>
            <a:ext cx="15120" cy="9675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3676269" y="4760214"/>
            <a:ext cx="1288499" cy="15571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496032" y="4344722"/>
            <a:ext cx="41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365631" y="2833899"/>
            <a:ext cx="2472353" cy="38192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6583984" y="3899158"/>
            <a:ext cx="1966711" cy="194025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1552275" y="2379091"/>
            <a:ext cx="943757" cy="226139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550597" y="5474661"/>
            <a:ext cx="389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015819" y="2655530"/>
            <a:ext cx="422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C)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8196847" y="5062574"/>
            <a:ext cx="43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4954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Vectors are often described in terms of their components.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868" y="2945158"/>
            <a:ext cx="2400300" cy="469900"/>
          </a:xfrm>
          <a:prstGeom prst="rect">
            <a:avLst/>
          </a:prstGeom>
        </p:spPr>
      </p:pic>
      <p:pic>
        <p:nvPicPr>
          <p:cNvPr id="5" name="Picture 4" descr="vector-3d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277" y="3928812"/>
            <a:ext cx="3005635" cy="2719385"/>
          </a:xfrm>
          <a:prstGeom prst="rect">
            <a:avLst/>
          </a:prstGeom>
        </p:spPr>
      </p:pic>
      <p:pic>
        <p:nvPicPr>
          <p:cNvPr id="7" name="Picture 6" descr="paste_image8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301" y="3650108"/>
            <a:ext cx="3381375" cy="313372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>
            <a:off x="2917841" y="5234132"/>
            <a:ext cx="1373102" cy="54915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621" y="2938609"/>
            <a:ext cx="29337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29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Coordinate Basis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Basis vectors have magnitude =1</a:t>
            </a:r>
          </a:p>
          <a:p>
            <a:pPr lvl="1"/>
            <a:r>
              <a:rPr lang="en-US" dirty="0" smtClean="0"/>
              <a:t>Point along each axis</a:t>
            </a:r>
            <a:endParaRPr lang="en-US" dirty="0"/>
          </a:p>
        </p:txBody>
      </p: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6007" y="2982534"/>
            <a:ext cx="139700" cy="431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817" y="2923870"/>
            <a:ext cx="203200" cy="520700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837" y="3641091"/>
            <a:ext cx="304800" cy="317500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1816" y="2923870"/>
            <a:ext cx="215900" cy="444500"/>
          </a:xfrm>
          <a:prstGeom prst="rect">
            <a:avLst/>
          </a:prstGeom>
        </p:spPr>
      </p:pic>
      <p:pic>
        <p:nvPicPr>
          <p:cNvPr id="17" name="Picture 16" descr="coord axis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132" y="4285049"/>
            <a:ext cx="2133600" cy="213360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2651791" y="5353066"/>
            <a:ext cx="32826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761556" y="3857581"/>
            <a:ext cx="328268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2636671" y="4953961"/>
            <a:ext cx="0" cy="4039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3117177" y="3672568"/>
            <a:ext cx="0" cy="4039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674235" y="514019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2509971" y="3945856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617" y="2923870"/>
            <a:ext cx="571500" cy="444500"/>
          </a:xfrm>
          <a:prstGeom prst="rect">
            <a:avLst/>
          </a:prstGeom>
        </p:spPr>
      </p:pic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916" y="3641091"/>
            <a:ext cx="304800" cy="317500"/>
          </a:xfrm>
          <a:prstGeom prst="rect">
            <a:avLst/>
          </a:prstGeom>
        </p:spPr>
      </p:pic>
      <p:pic>
        <p:nvPicPr>
          <p:cNvPr id="28" name="Picture 27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827" y="5139482"/>
            <a:ext cx="405689" cy="422593"/>
          </a:xfrm>
          <a:prstGeom prst="rect">
            <a:avLst/>
          </a:prstGeom>
        </p:spPr>
      </p:pic>
      <p:cxnSp>
        <p:nvCxnSpPr>
          <p:cNvPr id="30" name="Straight Arrow Connector 29"/>
          <p:cNvCxnSpPr/>
          <p:nvPr/>
        </p:nvCxnSpPr>
        <p:spPr>
          <a:xfrm>
            <a:off x="7091420" y="5140196"/>
            <a:ext cx="1270105" cy="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V="1">
            <a:off x="7107738" y="3990628"/>
            <a:ext cx="0" cy="115258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H="1">
            <a:off x="6394689" y="5139482"/>
            <a:ext cx="696731" cy="739572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6122527" y="5802768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6947777" y="3609195"/>
            <a:ext cx="280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8389473" y="4892203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>
          <a:xfrm flipH="1">
            <a:off x="6741466" y="5105029"/>
            <a:ext cx="366272" cy="42611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7122858" y="5129566"/>
            <a:ext cx="495378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7106540" y="4535464"/>
            <a:ext cx="0" cy="5941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08660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Coordinate Basis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They play well with addition/subtraction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5608" y="2615397"/>
            <a:ext cx="2400300" cy="469900"/>
          </a:xfrm>
          <a:prstGeom prst="rect">
            <a:avLst/>
          </a:prstGeom>
        </p:spPr>
      </p:pic>
      <p:pic>
        <p:nvPicPr>
          <p:cNvPr id="5" name="Picture 4" descr="paste_image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9656" y="1997788"/>
            <a:ext cx="4950671" cy="4588088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6505907" y="4311127"/>
            <a:ext cx="1916099" cy="81394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668" y="4744459"/>
            <a:ext cx="139700" cy="4318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817" y="4670677"/>
            <a:ext cx="203200" cy="520700"/>
          </a:xfrm>
          <a:prstGeom prst="rect">
            <a:avLst/>
          </a:prstGeom>
        </p:spPr>
      </p:pic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0263" y="3564560"/>
            <a:ext cx="2044700" cy="52070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6500971" y="431112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3095417" y="5382064"/>
            <a:ext cx="0" cy="27799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873308" y="5521801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6668491" y="431234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6865051" y="431234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061611" y="431234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7259371" y="431356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7472251" y="4314787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7654891" y="4300889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7852651" y="4302109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8035291" y="4303329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233051" y="4304549"/>
            <a:ext cx="21426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8434079" y="4312823"/>
            <a:ext cx="0" cy="201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8435279" y="4510577"/>
            <a:ext cx="0" cy="201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8436479" y="4693213"/>
            <a:ext cx="0" cy="201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8437679" y="4906085"/>
            <a:ext cx="0" cy="2016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5482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Vector algebra with basis </a:t>
            </a:r>
            <a:r>
              <a:rPr lang="en-US" dirty="0"/>
              <a:t>v</a:t>
            </a:r>
            <a:r>
              <a:rPr lang="en-US" dirty="0" smtClean="0"/>
              <a:t>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                                  and</a:t>
            </a:r>
          </a:p>
          <a:p>
            <a:pPr lvl="1"/>
            <a:r>
              <a:rPr lang="en-US" dirty="0" smtClean="0"/>
              <a:t>Then what is 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051" y="1447800"/>
            <a:ext cx="3467100" cy="5334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868" y="1462918"/>
            <a:ext cx="1968500" cy="495300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5" y="2729089"/>
            <a:ext cx="2057400" cy="495300"/>
          </a:xfrm>
          <a:prstGeom prst="rect">
            <a:avLst/>
          </a:prstGeom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5" y="3617459"/>
            <a:ext cx="5956300" cy="838200"/>
          </a:xfrm>
          <a:prstGeom prst="rect">
            <a:avLst/>
          </a:prstGeom>
        </p:spPr>
      </p:pic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5" y="4725315"/>
            <a:ext cx="2603500" cy="52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0304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ways to express vectors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Magnitude and angle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2905" y="2409725"/>
            <a:ext cx="2400300" cy="469900"/>
          </a:xfrm>
          <a:prstGeom prst="rect">
            <a:avLst/>
          </a:prstGeom>
        </p:spPr>
      </p:pic>
      <p:pic>
        <p:nvPicPr>
          <p:cNvPr id="5" name="Picture 4" descr="paste_image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73" y="2308801"/>
            <a:ext cx="4500610" cy="4170989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3240471" y="4411279"/>
            <a:ext cx="1764348" cy="73092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3865" y="3054203"/>
            <a:ext cx="2044700" cy="5207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108600" y="4142395"/>
            <a:ext cx="1986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10.78 units pointed</a:t>
            </a:r>
          </a:p>
          <a:p>
            <a:r>
              <a:rPr lang="en-US" dirty="0" smtClean="0"/>
              <a:t>22</a:t>
            </a:r>
            <a:r>
              <a:rPr lang="en-US" baseline="30000" dirty="0"/>
              <a:t>º</a:t>
            </a:r>
            <a:r>
              <a:rPr lang="en-US" dirty="0" smtClean="0"/>
              <a:t> below the axis</a:t>
            </a:r>
            <a:endParaRPr lang="en-US" dirty="0"/>
          </a:p>
        </p:txBody>
      </p:sp>
      <p:sp>
        <p:nvSpPr>
          <p:cNvPr id="14" name="Left Brace 13"/>
          <p:cNvSpPr/>
          <p:nvPr/>
        </p:nvSpPr>
        <p:spPr>
          <a:xfrm rot="17581230">
            <a:off x="3705344" y="4119529"/>
            <a:ext cx="497932" cy="1973365"/>
          </a:xfrm>
          <a:prstGeom prst="leftBrace">
            <a:avLst>
              <a:gd name="adj1" fmla="val 8333"/>
              <a:gd name="adj2" fmla="val 51182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 rot="531035">
            <a:off x="4319339" y="4401526"/>
            <a:ext cx="89614" cy="480300"/>
          </a:xfrm>
          <a:custGeom>
            <a:avLst/>
            <a:gdLst>
              <a:gd name="connsiteX0" fmla="*/ 0 w 287286"/>
              <a:gd name="connsiteY0" fmla="*/ 0 h 514019"/>
              <a:gd name="connsiteX1" fmla="*/ 287286 w 287286"/>
              <a:gd name="connsiteY1" fmla="*/ 287246 h 514019"/>
              <a:gd name="connsiteX2" fmla="*/ 0 w 287286"/>
              <a:gd name="connsiteY2" fmla="*/ 514019 h 514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86" h="514019">
                <a:moveTo>
                  <a:pt x="0" y="0"/>
                </a:moveTo>
                <a:cubicBezTo>
                  <a:pt x="143643" y="100788"/>
                  <a:pt x="287286" y="201576"/>
                  <a:pt x="287286" y="287246"/>
                </a:cubicBezTo>
                <a:cubicBezTo>
                  <a:pt x="287286" y="372916"/>
                  <a:pt x="143643" y="443467"/>
                  <a:pt x="0" y="514019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3417186" y="5351872"/>
            <a:ext cx="69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10.78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4385725" y="4460983"/>
            <a:ext cx="49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22º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3335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 animBg="1"/>
      <p:bldP spid="16" grpId="0" animBg="1"/>
      <p:bldP spid="18" grpId="0"/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/>
          <p:cNvCxnSpPr/>
          <p:nvPr/>
        </p:nvCxnSpPr>
        <p:spPr>
          <a:xfrm flipV="1">
            <a:off x="1905158" y="3797036"/>
            <a:ext cx="0" cy="24513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05158" y="6295141"/>
            <a:ext cx="2298285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Converting between the two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always go from </a:t>
            </a:r>
            <a:r>
              <a:rPr lang="en-US" dirty="0" err="1" smtClean="0"/>
              <a:t>angle+magnitude</a:t>
            </a:r>
            <a:r>
              <a:rPr lang="en-US" dirty="0" smtClean="0"/>
              <a:t> to coordinates and vice versa.</a:t>
            </a:r>
          </a:p>
          <a:p>
            <a:pPr lvl="1"/>
            <a:r>
              <a:rPr lang="en-US" dirty="0" smtClean="0"/>
              <a:t>It can be trickier than it seems.</a:t>
            </a:r>
          </a:p>
          <a:p>
            <a:r>
              <a:rPr lang="en-US" dirty="0" smtClean="0"/>
              <a:t>Easy case: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905158" y="4233100"/>
            <a:ext cx="710653" cy="2015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reeform 6"/>
          <p:cNvSpPr/>
          <p:nvPr/>
        </p:nvSpPr>
        <p:spPr>
          <a:xfrm rot="20104662">
            <a:off x="2113403" y="5821944"/>
            <a:ext cx="127857" cy="468050"/>
          </a:xfrm>
          <a:custGeom>
            <a:avLst/>
            <a:gdLst>
              <a:gd name="connsiteX0" fmla="*/ 0 w 287286"/>
              <a:gd name="connsiteY0" fmla="*/ 0 h 514019"/>
              <a:gd name="connsiteX1" fmla="*/ 287286 w 287286"/>
              <a:gd name="connsiteY1" fmla="*/ 287246 h 514019"/>
              <a:gd name="connsiteX2" fmla="*/ 0 w 287286"/>
              <a:gd name="connsiteY2" fmla="*/ 514019 h 514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86" h="514019">
                <a:moveTo>
                  <a:pt x="0" y="0"/>
                </a:moveTo>
                <a:cubicBezTo>
                  <a:pt x="143643" y="100788"/>
                  <a:pt x="287286" y="201576"/>
                  <a:pt x="287286" y="287246"/>
                </a:cubicBezTo>
                <a:cubicBezTo>
                  <a:pt x="287286" y="372916"/>
                  <a:pt x="143643" y="443467"/>
                  <a:pt x="0" y="514019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208" y="5633462"/>
            <a:ext cx="167934" cy="28338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107" y="4715766"/>
            <a:ext cx="268903" cy="32094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1905158" y="6295141"/>
            <a:ext cx="710653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615811" y="4233100"/>
            <a:ext cx="0" cy="2062041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603" y="6375180"/>
            <a:ext cx="286251" cy="190834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15" y="5038208"/>
            <a:ext cx="286251" cy="23420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220890" y="60663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542298" y="3582134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115" y="3288499"/>
            <a:ext cx="2667000" cy="558800"/>
          </a:xfrm>
          <a:prstGeom prst="rect">
            <a:avLst/>
          </a:prstGeom>
        </p:spPr>
      </p:pic>
      <p:pic>
        <p:nvPicPr>
          <p:cNvPr id="23" name="Picture 22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115" y="4345868"/>
            <a:ext cx="2527300" cy="469900"/>
          </a:xfrm>
          <a:prstGeom prst="rect">
            <a:avLst/>
          </a:prstGeom>
        </p:spPr>
      </p:pic>
      <p:pic>
        <p:nvPicPr>
          <p:cNvPr id="24" name="Picture 23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115" y="5276846"/>
            <a:ext cx="2476500" cy="4826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5322344" y="4233100"/>
            <a:ext cx="2890891" cy="1683750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865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traight Arrow Connector 16"/>
          <p:cNvCxnSpPr/>
          <p:nvPr/>
        </p:nvCxnSpPr>
        <p:spPr>
          <a:xfrm flipV="1">
            <a:off x="1905158" y="3797036"/>
            <a:ext cx="0" cy="245136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1905158" y="6295141"/>
            <a:ext cx="2298285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Converting between the two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always go from </a:t>
            </a:r>
            <a:r>
              <a:rPr lang="en-US" dirty="0" err="1" smtClean="0"/>
              <a:t>angle+magnitude</a:t>
            </a:r>
            <a:r>
              <a:rPr lang="en-US" dirty="0" smtClean="0"/>
              <a:t> to coordinates and vice versa.</a:t>
            </a:r>
          </a:p>
          <a:p>
            <a:pPr lvl="1"/>
            <a:r>
              <a:rPr lang="en-US" dirty="0" smtClean="0"/>
              <a:t>It can be trickier than it seems.</a:t>
            </a:r>
          </a:p>
          <a:p>
            <a:r>
              <a:rPr lang="en-US" dirty="0" smtClean="0"/>
              <a:t>Easy case: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905158" y="4233100"/>
            <a:ext cx="710653" cy="20153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Freeform 6"/>
          <p:cNvSpPr/>
          <p:nvPr/>
        </p:nvSpPr>
        <p:spPr>
          <a:xfrm rot="20104662">
            <a:off x="2113403" y="5821944"/>
            <a:ext cx="127857" cy="468050"/>
          </a:xfrm>
          <a:custGeom>
            <a:avLst/>
            <a:gdLst>
              <a:gd name="connsiteX0" fmla="*/ 0 w 287286"/>
              <a:gd name="connsiteY0" fmla="*/ 0 h 514019"/>
              <a:gd name="connsiteX1" fmla="*/ 287286 w 287286"/>
              <a:gd name="connsiteY1" fmla="*/ 287246 h 514019"/>
              <a:gd name="connsiteX2" fmla="*/ 0 w 287286"/>
              <a:gd name="connsiteY2" fmla="*/ 514019 h 514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86" h="514019">
                <a:moveTo>
                  <a:pt x="0" y="0"/>
                </a:moveTo>
                <a:cubicBezTo>
                  <a:pt x="143643" y="100788"/>
                  <a:pt x="287286" y="201576"/>
                  <a:pt x="287286" y="287246"/>
                </a:cubicBezTo>
                <a:cubicBezTo>
                  <a:pt x="287286" y="372916"/>
                  <a:pt x="143643" y="443467"/>
                  <a:pt x="0" y="514019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9208" y="5633462"/>
            <a:ext cx="167934" cy="283388"/>
          </a:xfrm>
          <a:prstGeom prst="rect">
            <a:avLst/>
          </a:prstGeom>
        </p:spPr>
      </p:pic>
      <p:pic>
        <p:nvPicPr>
          <p:cNvPr id="9" name="Picture 8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195" y="4704290"/>
            <a:ext cx="268903" cy="32094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1905158" y="6295141"/>
            <a:ext cx="710653" cy="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2615811" y="4233100"/>
            <a:ext cx="0" cy="2062041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603" y="6375180"/>
            <a:ext cx="286251" cy="190834"/>
          </a:xfrm>
          <a:prstGeom prst="rect">
            <a:avLst/>
          </a:prstGeom>
        </p:spPr>
      </p:pic>
      <p:pic>
        <p:nvPicPr>
          <p:cNvPr id="15" name="Picture 14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615" y="5038208"/>
            <a:ext cx="286251" cy="23420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220890" y="6066320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542298" y="3582134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pic>
        <p:nvPicPr>
          <p:cNvPr id="22" name="Picture 21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115" y="3288499"/>
            <a:ext cx="2667000" cy="558800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5019939" y="4102646"/>
            <a:ext cx="3507909" cy="2114854"/>
          </a:xfrm>
          <a:prstGeom prst="rect">
            <a:avLst/>
          </a:prstGeom>
          <a:noFill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4545" y="4319250"/>
            <a:ext cx="3009900" cy="8255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69" y="5197011"/>
            <a:ext cx="20955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78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magnitude and angle of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Find the components of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2933" y="2309537"/>
            <a:ext cx="2247900" cy="533400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V="1">
            <a:off x="1693478" y="4473318"/>
            <a:ext cx="0" cy="1522105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V="1">
            <a:off x="1693478" y="6001384"/>
            <a:ext cx="1427054" cy="1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3179017" y="5772059"/>
            <a:ext cx="186327" cy="229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90905" y="3984733"/>
            <a:ext cx="178365" cy="229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1669270" y="5382084"/>
            <a:ext cx="931421" cy="61930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814438" y="5306495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12" name="Freeform 11"/>
          <p:cNvSpPr/>
          <p:nvPr/>
        </p:nvSpPr>
        <p:spPr>
          <a:xfrm rot="20104662">
            <a:off x="2129301" y="5699593"/>
            <a:ext cx="96061" cy="319685"/>
          </a:xfrm>
          <a:custGeom>
            <a:avLst/>
            <a:gdLst>
              <a:gd name="connsiteX0" fmla="*/ 0 w 287286"/>
              <a:gd name="connsiteY0" fmla="*/ 0 h 514019"/>
              <a:gd name="connsiteX1" fmla="*/ 287286 w 287286"/>
              <a:gd name="connsiteY1" fmla="*/ 287246 h 514019"/>
              <a:gd name="connsiteX2" fmla="*/ 0 w 287286"/>
              <a:gd name="connsiteY2" fmla="*/ 514019 h 514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86" h="514019">
                <a:moveTo>
                  <a:pt x="0" y="0"/>
                </a:moveTo>
                <a:cubicBezTo>
                  <a:pt x="143643" y="100788"/>
                  <a:pt x="287286" y="201576"/>
                  <a:pt x="287286" y="287246"/>
                </a:cubicBezTo>
                <a:cubicBezTo>
                  <a:pt x="287286" y="372916"/>
                  <a:pt x="143643" y="443467"/>
                  <a:pt x="0" y="514019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2455" y="5563516"/>
            <a:ext cx="49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40º</a:t>
            </a:r>
            <a:endParaRPr lang="en-US" dirty="0"/>
          </a:p>
        </p:txBody>
      </p:sp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5300" y="4938204"/>
            <a:ext cx="171750" cy="343501"/>
          </a:xfrm>
          <a:prstGeom prst="rect">
            <a:avLst/>
          </a:prstGeom>
        </p:spPr>
      </p:pic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4004" y="3925213"/>
            <a:ext cx="18415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826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tricky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3584331" cy="4800600"/>
          </a:xfrm>
        </p:spPr>
        <p:txBody>
          <a:bodyPr/>
          <a:lstStyle/>
          <a:p>
            <a:r>
              <a:rPr lang="en-US" dirty="0" smtClean="0"/>
              <a:t>Sometimes the angle is weird</a:t>
            </a:r>
          </a:p>
          <a:p>
            <a:endParaRPr lang="en-US" dirty="0"/>
          </a:p>
          <a:p>
            <a:r>
              <a:rPr lang="en-US" dirty="0" smtClean="0"/>
              <a:t>Negative numbers don’t play well with trig functions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758773" y="3043338"/>
            <a:ext cx="0" cy="32050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5172338" y="4556377"/>
            <a:ext cx="312870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758773" y="3043338"/>
            <a:ext cx="861857" cy="15130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Freeform 11"/>
          <p:cNvSpPr/>
          <p:nvPr/>
        </p:nvSpPr>
        <p:spPr>
          <a:xfrm rot="16901289">
            <a:off x="6880067" y="3524329"/>
            <a:ext cx="180770" cy="418263"/>
          </a:xfrm>
          <a:custGeom>
            <a:avLst/>
            <a:gdLst>
              <a:gd name="connsiteX0" fmla="*/ 0 w 287286"/>
              <a:gd name="connsiteY0" fmla="*/ 0 h 514019"/>
              <a:gd name="connsiteX1" fmla="*/ 287286 w 287286"/>
              <a:gd name="connsiteY1" fmla="*/ 287246 h 514019"/>
              <a:gd name="connsiteX2" fmla="*/ 0 w 287286"/>
              <a:gd name="connsiteY2" fmla="*/ 514019 h 5140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7286" h="514019">
                <a:moveTo>
                  <a:pt x="0" y="0"/>
                </a:moveTo>
                <a:cubicBezTo>
                  <a:pt x="143643" y="100788"/>
                  <a:pt x="287286" y="201576"/>
                  <a:pt x="287286" y="287246"/>
                </a:cubicBezTo>
                <a:cubicBezTo>
                  <a:pt x="287286" y="372916"/>
                  <a:pt x="143643" y="443467"/>
                  <a:pt x="0" y="514019"/>
                </a:cubicBezTo>
              </a:path>
            </a:pathLst>
          </a:cu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c 12"/>
          <p:cNvSpPr/>
          <p:nvPr/>
        </p:nvSpPr>
        <p:spPr>
          <a:xfrm rot="2118592">
            <a:off x="6450104" y="4211726"/>
            <a:ext cx="624548" cy="624548"/>
          </a:xfrm>
          <a:prstGeom prst="arc">
            <a:avLst>
              <a:gd name="adj1" fmla="val 16200000"/>
              <a:gd name="adj2" fmla="val 8133518"/>
            </a:avLst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5397946" y="4556377"/>
            <a:ext cx="1349401" cy="6442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Arc 16"/>
          <p:cNvSpPr/>
          <p:nvPr/>
        </p:nvSpPr>
        <p:spPr>
          <a:xfrm rot="19031609" flipH="1">
            <a:off x="6099024" y="3946986"/>
            <a:ext cx="1254627" cy="1188544"/>
          </a:xfrm>
          <a:prstGeom prst="arc">
            <a:avLst>
              <a:gd name="adj1" fmla="val 19100132"/>
              <a:gd name="adj2" fmla="val 20729821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773" y="5439534"/>
            <a:ext cx="4691653" cy="913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5433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2" grpId="1" animBg="1"/>
      <p:bldP spid="13" grpId="0" animBg="1"/>
      <p:bldP spid="13" grpId="1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artoon-slimy-halloween-letter-e_small (1)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669" y="2746154"/>
            <a:ext cx="1591532" cy="159153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90947" y="2271836"/>
            <a:ext cx="254528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/>
              <a:t>Meill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784847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 the components</a:t>
            </a:r>
            <a:br>
              <a:rPr lang="en-US" dirty="0" smtClean="0"/>
            </a:br>
            <a:r>
              <a:rPr lang="en-US" dirty="0" smtClean="0"/>
              <a:t>(How I handle it)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5202205" cy="3526093"/>
          </a:xfrm>
        </p:spPr>
        <p:txBody>
          <a:bodyPr>
            <a:normAutofit/>
          </a:bodyPr>
          <a:lstStyle/>
          <a:p>
            <a:r>
              <a:rPr lang="en-US" dirty="0" smtClean="0"/>
              <a:t>Start by redrawing your vector away from the coordinate axes</a:t>
            </a:r>
          </a:p>
          <a:p>
            <a:pPr lvl="1"/>
            <a:r>
              <a:rPr lang="en-US" dirty="0" smtClean="0"/>
              <a:t>Add in the components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601730" y="2030417"/>
            <a:ext cx="0" cy="32050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6015296" y="3543456"/>
            <a:ext cx="264863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6240903" y="3543456"/>
            <a:ext cx="1349401" cy="6442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3491241">
            <a:off x="7133104" y="3086256"/>
            <a:ext cx="914400" cy="914400"/>
          </a:xfrm>
          <a:prstGeom prst="arc">
            <a:avLst>
              <a:gd name="adj1" fmla="val 17440498"/>
              <a:gd name="adj2" fmla="val 19086227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637813" y="3900502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89289" y="3513220"/>
            <a:ext cx="49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30º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902831" y="5386659"/>
            <a:ext cx="0" cy="666715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939716" y="5368245"/>
            <a:ext cx="1318502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434369" y="4987091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1572503" y="5518152"/>
            <a:ext cx="2872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9" name="Content Placeholder 2"/>
          <p:cNvSpPr txBox="1">
            <a:spLocks/>
          </p:cNvSpPr>
          <p:nvPr/>
        </p:nvSpPr>
        <p:spPr>
          <a:xfrm>
            <a:off x="1431819" y="1447874"/>
            <a:ext cx="4583478" cy="3526093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37744" algn="l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86968" indent="-22860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Char char="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173736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50876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71907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0240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30552" indent="-182880" algn="l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dirty="0" smtClean="0"/>
              <a:t>Treat this new picture as a </a:t>
            </a:r>
            <a:r>
              <a:rPr lang="en-US" i="1" dirty="0" smtClean="0"/>
              <a:t>triangle</a:t>
            </a:r>
            <a:endParaRPr lang="en-US" dirty="0" smtClean="0"/>
          </a:p>
          <a:p>
            <a:pPr lvl="1"/>
            <a:r>
              <a:rPr lang="en-US" dirty="0" smtClean="0"/>
              <a:t>All positive side lengths and angles</a:t>
            </a:r>
          </a:p>
          <a:p>
            <a:r>
              <a:rPr lang="en-US" dirty="0" smtClean="0"/>
              <a:t>Solve for the properties of the triangle</a:t>
            </a:r>
            <a:endParaRPr lang="en-US" dirty="0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8997" y="5114408"/>
            <a:ext cx="802907" cy="186390"/>
          </a:xfrm>
          <a:prstGeom prst="rect">
            <a:avLst/>
          </a:prstGeom>
        </p:spPr>
      </p:pic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53" y="5627289"/>
            <a:ext cx="851656" cy="20502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2229477" y="5002209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6.92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524004" y="555169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2110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7432 0.27082 " pathEditMode="relative" ptsTypes="AA">
                                      <p:cBhvr>
                                        <p:cTn id="1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7432 0.27082 " pathEditMode="relative" ptsTypes="AA">
                                      <p:cBhvr>
                                        <p:cTn id="13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7432 0.27082 " pathEditMode="relative" ptsTypes="AA">
                                      <p:cBhvr>
                                        <p:cTn id="15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7432 0.27082 " pathEditMode="relative" ptsTypes="AA">
                                      <p:cBhvr>
                                        <p:cTn id="1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6" grpId="0"/>
      <p:bldP spid="16" grpId="1"/>
      <p:bldP spid="17" grpId="0"/>
      <p:bldP spid="17" grpId="1"/>
      <p:bldP spid="22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/>
          <p:cNvSpPr txBox="1"/>
          <p:nvPr/>
        </p:nvSpPr>
        <p:spPr>
          <a:xfrm>
            <a:off x="1524004" y="5551699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4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Find the components</a:t>
            </a:r>
            <a:br>
              <a:rPr lang="en-US" dirty="0" smtClean="0"/>
            </a:br>
            <a:r>
              <a:rPr lang="en-US" dirty="0" smtClean="0"/>
              <a:t>(How I handle it)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5202205" cy="3526093"/>
          </a:xfrm>
        </p:spPr>
        <p:txBody>
          <a:bodyPr>
            <a:normAutofit/>
          </a:bodyPr>
          <a:lstStyle/>
          <a:p>
            <a:r>
              <a:rPr lang="en-US" dirty="0" smtClean="0"/>
              <a:t>Move this picture back to the axes</a:t>
            </a:r>
          </a:p>
          <a:p>
            <a:pPr lvl="1"/>
            <a:r>
              <a:rPr lang="en-US" dirty="0" smtClean="0"/>
              <a:t>Add negative signs where appropriate</a:t>
            </a:r>
            <a:endParaRPr lang="en-US" dirty="0"/>
          </a:p>
        </p:txBody>
      </p:sp>
      <p:cxnSp>
        <p:nvCxnSpPr>
          <p:cNvPr id="4" name="Straight Arrow Connector 3"/>
          <p:cNvCxnSpPr/>
          <p:nvPr/>
        </p:nvCxnSpPr>
        <p:spPr>
          <a:xfrm>
            <a:off x="7601730" y="2030417"/>
            <a:ext cx="0" cy="3205062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" name="Straight Arrow Connector 4"/>
          <p:cNvCxnSpPr/>
          <p:nvPr/>
        </p:nvCxnSpPr>
        <p:spPr>
          <a:xfrm flipH="1">
            <a:off x="6015296" y="3543456"/>
            <a:ext cx="2648635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 flipH="1">
            <a:off x="1902831" y="5401777"/>
            <a:ext cx="1349401" cy="6442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Arc 7"/>
          <p:cNvSpPr/>
          <p:nvPr/>
        </p:nvSpPr>
        <p:spPr>
          <a:xfrm rot="13491241">
            <a:off x="2795032" y="4944577"/>
            <a:ext cx="914400" cy="914400"/>
          </a:xfrm>
          <a:prstGeom prst="arc">
            <a:avLst>
              <a:gd name="adj1" fmla="val 17440498"/>
              <a:gd name="adj2" fmla="val 19086227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99741" y="5758823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251217" y="5371541"/>
            <a:ext cx="49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30º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>
            <a:off x="1902831" y="5386659"/>
            <a:ext cx="0" cy="666715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939716" y="5368245"/>
            <a:ext cx="1318502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229477" y="5002209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6.92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423892" y="3174823"/>
            <a:ext cx="25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5754979" y="3720303"/>
            <a:ext cx="25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38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11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15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1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1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2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2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47275 -0.26202 " pathEditMode="relative" ptsTypes="AA">
                                      <p:cBhvr>
                                        <p:cTn id="25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8" grpId="0" animBg="1"/>
      <p:bldP spid="9" grpId="0"/>
      <p:bldP spid="10" grpId="0"/>
      <p:bldP spid="22" grpId="0"/>
      <p:bldP spid="7" grpId="0"/>
      <p:bldP spid="2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try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 the magnitude and angle (counter-clockwise from the positive x axis) of 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4840" y="2672585"/>
            <a:ext cx="2781300" cy="52070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4475608" y="3749317"/>
            <a:ext cx="15120" cy="2706161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2989682" y="5050702"/>
            <a:ext cx="3100858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H="1" flipV="1">
            <a:off x="3749834" y="3870263"/>
            <a:ext cx="725774" cy="118043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47431" y="4338929"/>
            <a:ext cx="69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13.04</a:t>
            </a:r>
            <a:endParaRPr lang="en-US" dirty="0"/>
          </a:p>
        </p:txBody>
      </p:sp>
      <p:sp>
        <p:nvSpPr>
          <p:cNvPr id="12" name="Arc 11"/>
          <p:cNvSpPr/>
          <p:nvPr/>
        </p:nvSpPr>
        <p:spPr>
          <a:xfrm>
            <a:off x="3863235" y="4444755"/>
            <a:ext cx="1254985" cy="1148983"/>
          </a:xfrm>
          <a:prstGeom prst="arc">
            <a:avLst>
              <a:gd name="adj1" fmla="val 14230065"/>
              <a:gd name="adj2" fmla="val 0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772957" y="4199617"/>
            <a:ext cx="781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122.5º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27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 animBg="1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Products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ways to multiply vectors</a:t>
            </a:r>
          </a:p>
          <a:p>
            <a:r>
              <a:rPr lang="en-US" dirty="0" smtClean="0"/>
              <a:t>Dot product</a:t>
            </a:r>
          </a:p>
          <a:p>
            <a:pPr lvl="1"/>
            <a:r>
              <a:rPr lang="en-US" dirty="0" smtClean="0"/>
              <a:t>Gives an answer which is a scalar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Cross product</a:t>
            </a:r>
          </a:p>
          <a:p>
            <a:pPr lvl="1"/>
            <a:r>
              <a:rPr lang="en-US" dirty="0" smtClean="0"/>
              <a:t>Gives an answer which is a new vector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5801" y="3191770"/>
            <a:ext cx="1562100" cy="4572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818" y="4820884"/>
            <a:ext cx="1854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784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Definition: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Gives you a measure of how much two vectors overlap</a:t>
            </a:r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753" y="1587539"/>
            <a:ext cx="2204132" cy="362585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183" y="1511206"/>
            <a:ext cx="2070549" cy="438918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528" y="2388688"/>
            <a:ext cx="4177355" cy="482810"/>
          </a:xfrm>
          <a:prstGeom prst="rect">
            <a:avLst/>
          </a:prstGeom>
          <a:ln>
            <a:solidFill>
              <a:schemeClr val="accent3"/>
            </a:solidFill>
          </a:ln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313" y="4580820"/>
            <a:ext cx="1448430" cy="419835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5406500" y="4126183"/>
            <a:ext cx="12495" cy="1680313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5405517" y="5788226"/>
            <a:ext cx="2562693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420637" y="4663934"/>
            <a:ext cx="1882466" cy="111676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5449235" y="5788226"/>
            <a:ext cx="568643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7744" y="5868862"/>
            <a:ext cx="115455" cy="356859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385" y="4192287"/>
            <a:ext cx="209917" cy="283388"/>
          </a:xfrm>
          <a:prstGeom prst="rect">
            <a:avLst/>
          </a:prstGeom>
        </p:spPr>
      </p:pic>
      <p:cxnSp>
        <p:nvCxnSpPr>
          <p:cNvPr id="19" name="Straight Connector 18"/>
          <p:cNvCxnSpPr/>
          <p:nvPr/>
        </p:nvCxnSpPr>
        <p:spPr>
          <a:xfrm>
            <a:off x="5459277" y="5750466"/>
            <a:ext cx="1712825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0" name="Left Brace 19"/>
          <p:cNvSpPr/>
          <p:nvPr/>
        </p:nvSpPr>
        <p:spPr>
          <a:xfrm rot="16200000">
            <a:off x="6210837" y="5096413"/>
            <a:ext cx="283594" cy="1742759"/>
          </a:xfrm>
          <a:prstGeom prst="leftBrac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354" y="6081244"/>
            <a:ext cx="477085" cy="294925"/>
          </a:xfrm>
          <a:prstGeom prst="rect">
            <a:avLst/>
          </a:prstGeom>
        </p:spPr>
      </p:pic>
      <p:cxnSp>
        <p:nvCxnSpPr>
          <p:cNvPr id="25" name="Straight Connector 24"/>
          <p:cNvCxnSpPr/>
          <p:nvPr/>
        </p:nvCxnSpPr>
        <p:spPr>
          <a:xfrm>
            <a:off x="7228385" y="4663934"/>
            <a:ext cx="0" cy="1124292"/>
          </a:xfrm>
          <a:prstGeom prst="line">
            <a:avLst/>
          </a:prstGeom>
          <a:ln>
            <a:prstDash val="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50841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dot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447800"/>
            <a:ext cx="7498080" cy="5143741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Overlap for general vectors: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Line them up tail to tail</a:t>
            </a:r>
          </a:p>
          <a:p>
            <a:r>
              <a:rPr lang="en-US" dirty="0" smtClean="0"/>
              <a:t>Project one down to the other</a:t>
            </a:r>
          </a:p>
          <a:p>
            <a:r>
              <a:rPr lang="en-US" dirty="0" smtClean="0"/>
              <a:t>Scale by the magnitude of the other</a:t>
            </a:r>
          </a:p>
          <a:p>
            <a:endParaRPr lang="en-US" dirty="0"/>
          </a:p>
          <a:p>
            <a:r>
              <a:rPr lang="en-US" dirty="0" smtClean="0"/>
              <a:t>Larger vectors and more parallel means larger dot product</a:t>
            </a:r>
          </a:p>
          <a:p>
            <a:pPr lvl="1"/>
            <a:r>
              <a:rPr lang="en-US" dirty="0" smtClean="0"/>
              <a:t>Pointed opposite directions makes it negative</a:t>
            </a:r>
          </a:p>
          <a:p>
            <a:pPr lvl="1"/>
            <a:r>
              <a:rPr lang="en-US" dirty="0" smtClean="0"/>
              <a:t>Perpendicular vectors have 0 dot product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116" y="2282857"/>
            <a:ext cx="254000" cy="342900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524" y="2168557"/>
            <a:ext cx="228600" cy="4572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6541051" y="2192140"/>
            <a:ext cx="474767" cy="12245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6018507" y="2811989"/>
            <a:ext cx="522544" cy="63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2026116" y="2013469"/>
            <a:ext cx="474767" cy="122457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2948460" y="2494513"/>
            <a:ext cx="522544" cy="6349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18507" y="2827109"/>
            <a:ext cx="664665" cy="287243"/>
          </a:xfrm>
          <a:prstGeom prst="line">
            <a:avLst/>
          </a:prstGeom>
          <a:ln>
            <a:prstDash val="dot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V="1">
            <a:off x="6556171" y="3114352"/>
            <a:ext cx="142121" cy="317483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V="1">
            <a:off x="6557371" y="2675927"/>
            <a:ext cx="307247" cy="772247"/>
          </a:xfrm>
          <a:prstGeom prst="line">
            <a:avLst/>
          </a:prstGeom>
          <a:ln>
            <a:prstDash val="dash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pic>
        <p:nvPicPr>
          <p:cNvPr id="18" name="Picture 17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0761" y="4591415"/>
            <a:ext cx="2461758" cy="429376"/>
          </a:xfrm>
          <a:prstGeom prst="rect">
            <a:avLst/>
          </a:prstGeom>
          <a:ln>
            <a:solidFill>
              <a:srgbClr val="C32D2E"/>
            </a:solidFill>
          </a:ln>
        </p:spPr>
      </p:pic>
      <p:sp>
        <p:nvSpPr>
          <p:cNvPr id="19" name="Arc 18"/>
          <p:cNvSpPr/>
          <p:nvPr/>
        </p:nvSpPr>
        <p:spPr>
          <a:xfrm>
            <a:off x="6033323" y="3099233"/>
            <a:ext cx="876649" cy="948947"/>
          </a:xfrm>
          <a:prstGeom prst="arc">
            <a:avLst>
              <a:gd name="adj1" fmla="val 14892439"/>
              <a:gd name="adj2" fmla="val 17476837"/>
            </a:avLst>
          </a:prstGeom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6972" y="2770473"/>
            <a:ext cx="138788" cy="234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5835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Quick Practice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Rank these dot products of vectors</a:t>
            </a:r>
            <a:endParaRPr lang="en-US" dirty="0"/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2031992" y="4893734"/>
            <a:ext cx="372533" cy="135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 flipV="1">
            <a:off x="2404525" y="4893734"/>
            <a:ext cx="609600" cy="135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6290733" y="2573867"/>
            <a:ext cx="338667" cy="13546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6629400" y="2980267"/>
            <a:ext cx="1032933" cy="9482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 flipV="1">
            <a:off x="5842000" y="4174066"/>
            <a:ext cx="355600" cy="1270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197600" y="5444066"/>
            <a:ext cx="948267" cy="1016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184392" y="2396066"/>
            <a:ext cx="372533" cy="1270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556925" y="3666066"/>
            <a:ext cx="457200" cy="4572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375022" y="3066534"/>
            <a:ext cx="413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375022" y="5444066"/>
            <a:ext cx="389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7890933" y="3147999"/>
            <a:ext cx="422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C)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7890933" y="5444066"/>
            <a:ext cx="4324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D)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911600" y="4123266"/>
            <a:ext cx="1209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D&lt;A&lt;C&lt;B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78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cross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Definition:</a:t>
            </a:r>
            <a:endParaRPr lang="en-US" dirty="0"/>
          </a:p>
        </p:txBody>
      </p:sp>
      <p:pic>
        <p:nvPicPr>
          <p:cNvPr id="4" name="Picture 3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753" y="1587539"/>
            <a:ext cx="2204132" cy="362585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5183" y="1511206"/>
            <a:ext cx="2070549" cy="438918"/>
          </a:xfrm>
          <a:prstGeom prst="rect">
            <a:avLst/>
          </a:prstGeom>
        </p:spPr>
      </p:pic>
      <p:pic>
        <p:nvPicPr>
          <p:cNvPr id="6" name="Picture 5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277" y="2412453"/>
            <a:ext cx="7557025" cy="390587"/>
          </a:xfrm>
          <a:prstGeom prst="rect">
            <a:avLst/>
          </a:prstGeom>
          <a:ln>
            <a:solidFill>
              <a:srgbClr val="C32D2E"/>
            </a:solidFill>
          </a:ln>
        </p:spPr>
      </p:pic>
      <p:pic>
        <p:nvPicPr>
          <p:cNvPr id="7" name="Picture 6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133" y="3268135"/>
            <a:ext cx="2990273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06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direction of the cross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Gives a new vector perpendicular to the two input vectors</a:t>
            </a:r>
          </a:p>
          <a:p>
            <a:pPr lvl="1"/>
            <a:r>
              <a:rPr lang="en-US" dirty="0" smtClean="0"/>
              <a:t>Direction given by the right hand rule</a:t>
            </a:r>
            <a:endParaRPr lang="en-US" dirty="0"/>
          </a:p>
        </p:txBody>
      </p:sp>
      <p:pic>
        <p:nvPicPr>
          <p:cNvPr id="5" name="Picture 4" descr="220px-Right_hand_rule_cross_product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485" y="3167518"/>
            <a:ext cx="2099174" cy="189879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V="1">
            <a:off x="5096944" y="3352806"/>
            <a:ext cx="1388533" cy="120226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>
            <a:off x="7044272" y="4114805"/>
            <a:ext cx="1296755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10" name="Picture 9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1811" y="3401490"/>
            <a:ext cx="254000" cy="342900"/>
          </a:xfrm>
          <a:prstGeom prst="rect">
            <a:avLst/>
          </a:prstGeom>
        </p:spPr>
      </p:pic>
      <p:pic>
        <p:nvPicPr>
          <p:cNvPr id="11" name="Picture 10" descr="latex-image-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839" y="3327405"/>
            <a:ext cx="228600" cy="4572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182533" y="5401733"/>
            <a:ext cx="1820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direction is</a:t>
            </a:r>
            <a:endParaRPr lang="en-US" dirty="0"/>
          </a:p>
        </p:txBody>
      </p:sp>
      <p:pic>
        <p:nvPicPr>
          <p:cNvPr id="13" name="Picture 12" descr="latex-image-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8700" y="5369394"/>
            <a:ext cx="702615" cy="312274"/>
          </a:xfrm>
          <a:prstGeom prst="rect">
            <a:avLst/>
          </a:prstGeom>
        </p:spPr>
      </p:pic>
      <p:pic>
        <p:nvPicPr>
          <p:cNvPr id="14" name="Picture 13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7373" y="5889068"/>
            <a:ext cx="685268" cy="31227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4182533" y="5881136"/>
            <a:ext cx="1820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What direction is</a:t>
            </a:r>
            <a:endParaRPr lang="en-US" dirty="0"/>
          </a:p>
        </p:txBody>
      </p:sp>
      <p:pic>
        <p:nvPicPr>
          <p:cNvPr id="16" name="Picture 15" descr="latex-image-1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33" y="5395383"/>
            <a:ext cx="304800" cy="317500"/>
          </a:xfrm>
          <a:prstGeom prst="rect">
            <a:avLst/>
          </a:prstGeom>
        </p:spPr>
      </p:pic>
      <p:pic>
        <p:nvPicPr>
          <p:cNvPr id="17" name="Picture 16" descr="latex-image-1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331" y="5937250"/>
            <a:ext cx="304800" cy="31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788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magnitude of the cross product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3674532"/>
            <a:ext cx="7498080" cy="2573867"/>
          </a:xfrm>
        </p:spPr>
        <p:txBody>
          <a:bodyPr/>
          <a:lstStyle/>
          <a:p>
            <a:r>
              <a:rPr lang="en-US" dirty="0" smtClean="0"/>
              <a:t>Larger vectors closer to perpendicular increases the magnitude of the cross product vectors</a:t>
            </a:r>
          </a:p>
          <a:p>
            <a:pPr lvl="1"/>
            <a:r>
              <a:rPr lang="en-US" dirty="0" smtClean="0"/>
              <a:t>Vectors close to parallel have smaller cross products</a:t>
            </a:r>
            <a:endParaRPr lang="en-US" dirty="0"/>
          </a:p>
        </p:txBody>
      </p:sp>
      <p:pic>
        <p:nvPicPr>
          <p:cNvPr id="4" name="Picture 3" descr="2000px-Cross_product_parallelogram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332" y="1295842"/>
            <a:ext cx="3075736" cy="2403686"/>
          </a:xfrm>
          <a:prstGeom prst="rect">
            <a:avLst/>
          </a:prstGeom>
        </p:spPr>
      </p:pic>
      <p:pic>
        <p:nvPicPr>
          <p:cNvPr id="5" name="Picture 4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601" y="2285999"/>
            <a:ext cx="3336636" cy="519545"/>
          </a:xfrm>
          <a:prstGeom prst="rect">
            <a:avLst/>
          </a:prstGeom>
          <a:ln>
            <a:solidFill>
              <a:srgbClr val="C32D2E"/>
            </a:solidFill>
          </a:ln>
        </p:spPr>
      </p:pic>
    </p:spTree>
    <p:extLst>
      <p:ext uri="{BB962C8B-B14F-4D97-AF65-F5344CB8AC3E}">
        <p14:creationId xmlns:p14="http://schemas.microsoft.com/office/powerpoint/2010/main" val="857328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Your fantastic 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err="1" smtClean="0"/>
              <a:t>Giulio</a:t>
            </a:r>
            <a:r>
              <a:rPr lang="en-US" dirty="0" smtClean="0"/>
              <a:t> </a:t>
            </a:r>
            <a:r>
              <a:rPr lang="en-US" dirty="0" err="1" smtClean="0"/>
              <a:t>Meille</a:t>
            </a:r>
            <a:endParaRPr lang="en-US" dirty="0" smtClean="0"/>
          </a:p>
          <a:p>
            <a:r>
              <a:rPr lang="en-US" dirty="0" smtClean="0"/>
              <a:t>Email:  </a:t>
            </a:r>
            <a:r>
              <a:rPr lang="en-US" dirty="0" err="1" smtClean="0"/>
              <a:t>gmeille@ucsd.edu</a:t>
            </a:r>
            <a:endParaRPr lang="en-US" dirty="0" smtClean="0"/>
          </a:p>
          <a:p>
            <a:r>
              <a:rPr lang="en-US" dirty="0" smtClean="0"/>
              <a:t>Office Hours</a:t>
            </a:r>
            <a:r>
              <a:rPr lang="en-US" dirty="0" smtClean="0"/>
              <a:t>:  Fri 9:30-11:30am Physics Tutorial Center</a:t>
            </a:r>
            <a:endParaRPr lang="en-US" dirty="0" smtClean="0"/>
          </a:p>
          <a:p>
            <a:r>
              <a:rPr lang="en-US" dirty="0" smtClean="0"/>
              <a:t>Discussion:  Thu 5-6pm</a:t>
            </a:r>
          </a:p>
          <a:p>
            <a:pPr lvl="1"/>
            <a:r>
              <a:rPr lang="en-US" dirty="0" smtClean="0"/>
              <a:t>CENTR 214</a:t>
            </a:r>
          </a:p>
          <a:p>
            <a:r>
              <a:rPr lang="en-US" dirty="0" smtClean="0"/>
              <a:t>Problem Solving:  Wed11am-12:50pm</a:t>
            </a:r>
          </a:p>
          <a:p>
            <a:pPr lvl="1"/>
            <a:r>
              <a:rPr lang="en-US" dirty="0" smtClean="0"/>
              <a:t>CENTR 217A</a:t>
            </a:r>
          </a:p>
          <a:p>
            <a:r>
              <a:rPr lang="en-US" dirty="0" smtClean="0"/>
              <a:t>His research:  Nonlinear fluid dynamics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0527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ssproduct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604" y="0"/>
            <a:ext cx="7437628" cy="7437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467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Time: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Kinematics:  The study of motion</a:t>
            </a:r>
          </a:p>
          <a:p>
            <a:r>
              <a:rPr lang="en-US" dirty="0" smtClean="0"/>
              <a:t>More detail on position and velocity</a:t>
            </a:r>
          </a:p>
          <a:p>
            <a:r>
              <a:rPr lang="en-US" dirty="0" smtClean="0"/>
              <a:t>New beast:  acceleration</a:t>
            </a:r>
          </a:p>
          <a:p>
            <a:pPr lvl="1"/>
            <a:r>
              <a:rPr lang="en-US" dirty="0" smtClean="0"/>
              <a:t>Properties</a:t>
            </a:r>
          </a:p>
          <a:p>
            <a:pPr lvl="1"/>
            <a:r>
              <a:rPr lang="en-US" dirty="0" smtClean="0"/>
              <a:t>Calculus definitions</a:t>
            </a:r>
          </a:p>
          <a:p>
            <a:r>
              <a:rPr lang="en-US" dirty="0" smtClean="0"/>
              <a:t>The equations of kinematics</a:t>
            </a:r>
          </a:p>
          <a:p>
            <a:endParaRPr lang="en-US" dirty="0"/>
          </a:p>
          <a:p>
            <a:r>
              <a:rPr lang="en-US" b="1" dirty="0" smtClean="0"/>
              <a:t>Try simulation 1!!!</a:t>
            </a:r>
          </a:p>
          <a:p>
            <a:pPr lvl="1"/>
            <a:r>
              <a:rPr lang="en-US" dirty="0" smtClean="0"/>
              <a:t>Do some chapter 1 questions</a:t>
            </a:r>
          </a:p>
          <a:p>
            <a:pPr lvl="1"/>
            <a:r>
              <a:rPr lang="en-US" dirty="0" smtClean="0"/>
              <a:t>Read ahead on chapter 2 this time</a:t>
            </a:r>
          </a:p>
        </p:txBody>
      </p:sp>
    </p:spTree>
    <p:extLst>
      <p:ext uri="{BB962C8B-B14F-4D97-AF65-F5344CB8AC3E}">
        <p14:creationId xmlns:p14="http://schemas.microsoft.com/office/powerpoint/2010/main" val="419841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Kinematics</a:t>
            </a:r>
          </a:p>
          <a:p>
            <a:r>
              <a:rPr lang="en-US" dirty="0"/>
              <a:t>Newton’s Laws and Forces</a:t>
            </a:r>
          </a:p>
          <a:p>
            <a:r>
              <a:rPr lang="en-US" dirty="0"/>
              <a:t>Energy and Momentum</a:t>
            </a:r>
          </a:p>
          <a:p>
            <a:r>
              <a:rPr lang="en-US" dirty="0"/>
              <a:t>Rotational Motion</a:t>
            </a:r>
          </a:p>
          <a:p>
            <a:r>
              <a:rPr lang="en-US" dirty="0"/>
              <a:t>Gravity</a:t>
            </a:r>
          </a:p>
          <a:p>
            <a:r>
              <a:rPr lang="en-US" dirty="0" smtClean="0"/>
              <a:t>Harmonic Oscillators</a:t>
            </a:r>
            <a:endParaRPr lang="en-US" dirty="0"/>
          </a:p>
          <a:p>
            <a:r>
              <a:rPr lang="en-US" dirty="0"/>
              <a:t>Cool stuff you guys are interest in</a:t>
            </a:r>
          </a:p>
          <a:p>
            <a:pPr marL="82296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300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By the end of this course a successful student will be able to…</a:t>
            </a:r>
          </a:p>
          <a:p>
            <a:pPr lvl="1"/>
            <a:r>
              <a:rPr lang="en-US" dirty="0" smtClean="0"/>
              <a:t>Analyze arbitrary 2-D motion of objects with constant acceleration.</a:t>
            </a:r>
          </a:p>
          <a:p>
            <a:pPr lvl="1"/>
            <a:r>
              <a:rPr lang="en-US" dirty="0" smtClean="0"/>
              <a:t>Interpret the forces present in complex scenarios and solve for their behavior.</a:t>
            </a:r>
          </a:p>
          <a:p>
            <a:pPr lvl="1"/>
            <a:r>
              <a:rPr lang="en-US" dirty="0" smtClean="0"/>
              <a:t>Apply energy and momentum techniques to challenging problems.</a:t>
            </a:r>
          </a:p>
          <a:p>
            <a:pPr lvl="1"/>
            <a:r>
              <a:rPr lang="en-US" dirty="0" smtClean="0"/>
              <a:t>Extend linear physics to rotational.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338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Lectures:</a:t>
            </a:r>
          </a:p>
          <a:p>
            <a:pPr lvl="1"/>
            <a:r>
              <a:rPr lang="en-US" dirty="0" smtClean="0"/>
              <a:t>Mon, Tue, Wed, Thu 2-3:20pm York 2622</a:t>
            </a:r>
          </a:p>
          <a:p>
            <a:pPr lvl="1"/>
            <a:r>
              <a:rPr lang="en-US" dirty="0" smtClean="0"/>
              <a:t>Fri 12-1:50pm York 2722 (Workshop lecture)</a:t>
            </a:r>
          </a:p>
          <a:p>
            <a:r>
              <a:rPr lang="en-US" dirty="0" smtClean="0"/>
              <a:t>Weekly </a:t>
            </a:r>
            <a:r>
              <a:rPr lang="en-US" dirty="0"/>
              <a:t>h</a:t>
            </a:r>
            <a:r>
              <a:rPr lang="en-US" dirty="0" smtClean="0"/>
              <a:t>omework:  Due day after quiz</a:t>
            </a:r>
          </a:p>
          <a:p>
            <a:r>
              <a:rPr lang="en-US" dirty="0" smtClean="0"/>
              <a:t>Ungraded book problems</a:t>
            </a:r>
          </a:p>
          <a:p>
            <a:r>
              <a:rPr lang="en-US" dirty="0" smtClean="0"/>
              <a:t>Simulations</a:t>
            </a:r>
          </a:p>
          <a:p>
            <a:r>
              <a:rPr lang="en-US" dirty="0" smtClean="0"/>
              <a:t>Videos on TED</a:t>
            </a:r>
          </a:p>
          <a:p>
            <a:r>
              <a:rPr lang="en-US" dirty="0" err="1" smtClean="0"/>
              <a:t>Quizes</a:t>
            </a:r>
            <a:r>
              <a:rPr lang="en-US" dirty="0" smtClean="0"/>
              <a:t> every week (starting next week)</a:t>
            </a:r>
          </a:p>
          <a:p>
            <a:r>
              <a:rPr lang="en-US" dirty="0" smtClean="0"/>
              <a:t>Final Exam</a:t>
            </a:r>
          </a:p>
        </p:txBody>
      </p:sp>
    </p:spTree>
    <p:extLst>
      <p:ext uri="{BB962C8B-B14F-4D97-AF65-F5344CB8AC3E}">
        <p14:creationId xmlns:p14="http://schemas.microsoft.com/office/powerpoint/2010/main" val="2042700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Tips for Success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Be confident</a:t>
            </a:r>
          </a:p>
          <a:p>
            <a:r>
              <a:rPr lang="en-US" dirty="0" smtClean="0"/>
              <a:t>Stay aware of your learning</a:t>
            </a:r>
          </a:p>
          <a:p>
            <a:pPr lvl="1"/>
            <a:r>
              <a:rPr lang="en-US" dirty="0" smtClean="0"/>
              <a:t>Did examples / solutions set in?</a:t>
            </a:r>
          </a:p>
          <a:p>
            <a:pPr lvl="1"/>
            <a:r>
              <a:rPr lang="en-US" dirty="0" smtClean="0"/>
              <a:t>Ask questions!</a:t>
            </a:r>
          </a:p>
          <a:p>
            <a:pPr lvl="1"/>
            <a:r>
              <a:rPr lang="en-US" dirty="0" smtClean="0"/>
              <a:t>Could you teach it?</a:t>
            </a:r>
          </a:p>
          <a:p>
            <a:pPr lvl="1"/>
            <a:r>
              <a:rPr lang="en-US" dirty="0" smtClean="0"/>
              <a:t>Readings as your resource</a:t>
            </a:r>
          </a:p>
          <a:p>
            <a:r>
              <a:rPr lang="en-US" dirty="0" smtClean="0"/>
              <a:t>Get ahead on material and practice</a:t>
            </a:r>
          </a:p>
          <a:p>
            <a:r>
              <a:rPr lang="en-US" dirty="0" smtClean="0"/>
              <a:t>Form a study group</a:t>
            </a:r>
          </a:p>
          <a:p>
            <a:r>
              <a:rPr lang="en-US" dirty="0" smtClean="0"/>
              <a:t>Seek a tutor (physics tutorial center or otherwise)</a:t>
            </a:r>
          </a:p>
        </p:txBody>
      </p:sp>
    </p:spTree>
    <p:extLst>
      <p:ext uri="{BB962C8B-B14F-4D97-AF65-F5344CB8AC3E}">
        <p14:creationId xmlns:p14="http://schemas.microsoft.com/office/powerpoint/2010/main" val="3487019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your deal?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Name</a:t>
            </a:r>
          </a:p>
          <a:p>
            <a:r>
              <a:rPr lang="en-US" dirty="0" smtClean="0"/>
              <a:t>Your major and ideal future job (if you know either)</a:t>
            </a:r>
          </a:p>
          <a:p>
            <a:r>
              <a:rPr lang="en-US" dirty="0" smtClean="0"/>
              <a:t>Something (anything) about physics you’re curious about and would like explained.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914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ＭＳ ゴシック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Solstice.thmx</Template>
  <TotalTime>5596</TotalTime>
  <Words>938</Words>
  <Application>Microsoft Macintosh PowerPoint</Application>
  <PresentationFormat>On-screen Show (4:3)</PresentationFormat>
  <Paragraphs>235</Paragraphs>
  <Slides>41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Solstice</vt:lpstr>
      <vt:lpstr>Physics 2A Instructor:  Alex Meill</vt:lpstr>
      <vt:lpstr>This professor guy</vt:lpstr>
      <vt:lpstr>PowerPoint Presentation</vt:lpstr>
      <vt:lpstr>Your fantastic TA</vt:lpstr>
      <vt:lpstr>Course Outline</vt:lpstr>
      <vt:lpstr>Course Objectives</vt:lpstr>
      <vt:lpstr>Course Structure</vt:lpstr>
      <vt:lpstr>Tips for Success</vt:lpstr>
      <vt:lpstr>What’s your deal?</vt:lpstr>
      <vt:lpstr>Today’s Lecture:</vt:lpstr>
      <vt:lpstr>What do these 3 countries have in common?</vt:lpstr>
      <vt:lpstr>SI Units</vt:lpstr>
      <vt:lpstr>Complicated Conversions</vt:lpstr>
      <vt:lpstr>Vectors</vt:lpstr>
      <vt:lpstr>Which are vectors and which are scalars?</vt:lpstr>
      <vt:lpstr>Vector Addition</vt:lpstr>
      <vt:lpstr>Which is the right addition? (clicker)</vt:lpstr>
      <vt:lpstr>Vector Scaling</vt:lpstr>
      <vt:lpstr>Vector Subtraction</vt:lpstr>
      <vt:lpstr>Combining everything (clicker)</vt:lpstr>
      <vt:lpstr>Vector Components</vt:lpstr>
      <vt:lpstr>The Coordinate Basis Vectors</vt:lpstr>
      <vt:lpstr>The Coordinate Basis Vectors</vt:lpstr>
      <vt:lpstr>Vector algebra with basis vectors</vt:lpstr>
      <vt:lpstr>Other ways to express vectors</vt:lpstr>
      <vt:lpstr>Converting between the two</vt:lpstr>
      <vt:lpstr>Converting between the two</vt:lpstr>
      <vt:lpstr>Quick Practice</vt:lpstr>
      <vt:lpstr>What makes it tricky</vt:lpstr>
      <vt:lpstr>Find the components (How I handle it)</vt:lpstr>
      <vt:lpstr>Find the components (How I handle it)</vt:lpstr>
      <vt:lpstr>You try</vt:lpstr>
      <vt:lpstr>Vector Products</vt:lpstr>
      <vt:lpstr>The dot product</vt:lpstr>
      <vt:lpstr>The dot product</vt:lpstr>
      <vt:lpstr>Quick Practice</vt:lpstr>
      <vt:lpstr>The cross product</vt:lpstr>
      <vt:lpstr>The direction of the cross product</vt:lpstr>
      <vt:lpstr>The magnitude of the cross product</vt:lpstr>
      <vt:lpstr>PowerPoint Presentation</vt:lpstr>
      <vt:lpstr>Next Time: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Physics 2A</dc:title>
  <dc:creator>Alexander Meill</dc:creator>
  <cp:lastModifiedBy>Alexander Meill</cp:lastModifiedBy>
  <cp:revision>21</cp:revision>
  <dcterms:created xsi:type="dcterms:W3CDTF">2016-06-12T23:37:14Z</dcterms:created>
  <dcterms:modified xsi:type="dcterms:W3CDTF">2016-06-27T17:43:14Z</dcterms:modified>
</cp:coreProperties>
</file>

<file path=docProps/thumbnail.jpeg>
</file>